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layfair Display" charset="1" panose="00000500000000000000"/>
      <p:regular r:id="rId10"/>
    </p:embeddedFont>
    <p:embeddedFont>
      <p:font typeface="Playfair Display Bold" charset="1" panose="00000800000000000000"/>
      <p:regular r:id="rId11"/>
    </p:embeddedFont>
    <p:embeddedFont>
      <p:font typeface="Playfair Display Italics" charset="1" panose="00000500000000000000"/>
      <p:regular r:id="rId12"/>
    </p:embeddedFont>
    <p:embeddedFont>
      <p:font typeface="Playfair Display Bold Italics" charset="1" panose="00000800000000000000"/>
      <p:regular r:id="rId13"/>
    </p:embeddedFont>
    <p:embeddedFont>
      <p:font typeface="Playfair Display Heavy" charset="1" panose="00000A00000000000000"/>
      <p:regular r:id="rId14"/>
    </p:embeddedFont>
    <p:embeddedFont>
      <p:font typeface="Playfair Display Heavy Italics" charset="1" panose="00000A00000000000000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Public Sans Thin" charset="1" panose="00000000000000000000"/>
      <p:regular r:id="rId20"/>
    </p:embeddedFont>
    <p:embeddedFont>
      <p:font typeface="Public Sans Thin Italics" charset="1" panose="00000000000000000000"/>
      <p:regular r:id="rId21"/>
    </p:embeddedFont>
    <p:embeddedFont>
      <p:font typeface="Public Sans Medium" charset="1" panose="00000000000000000000"/>
      <p:regular r:id="rId22"/>
    </p:embeddedFont>
    <p:embeddedFont>
      <p:font typeface="Public Sans Medium Italics" charset="1" panose="00000000000000000000"/>
      <p:regular r:id="rId23"/>
    </p:embeddedFont>
    <p:embeddedFont>
      <p:font typeface="Public Sans Heavy" charset="1" panose="00000000000000000000"/>
      <p:regular r:id="rId24"/>
    </p:embeddedFont>
    <p:embeddedFont>
      <p:font typeface="Public Sans Heavy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82" y="4728792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ANSUMAN NAYAK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0974" y="2332416"/>
            <a:ext cx="16408332" cy="208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</a:rPr>
              <a:t>JOURNEY PPT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6407" y="8041005"/>
            <a:ext cx="7862435" cy="13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</a:rPr>
              <a:t>ANSUMAN NAYAK</a:t>
            </a:r>
          </a:p>
          <a:p>
            <a:pPr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</a:rPr>
              <a:t>655475</a:t>
            </a:r>
          </a:p>
          <a:p>
            <a:pPr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</a:rPr>
              <a:t>INANJJ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1804032"/>
            <a:ext cx="11993140" cy="6690490"/>
          </a:xfrm>
          <a:custGeom>
            <a:avLst/>
            <a:gdLst/>
            <a:ahLst/>
            <a:cxnLst/>
            <a:rect r="r" b="b" t="t" l="l"/>
            <a:pathLst>
              <a:path h="6690490" w="11993140">
                <a:moveTo>
                  <a:pt x="0" y="0"/>
                </a:moveTo>
                <a:lnTo>
                  <a:pt x="11993140" y="0"/>
                </a:lnTo>
                <a:lnTo>
                  <a:pt x="11993140" y="6690490"/>
                </a:lnTo>
                <a:lnTo>
                  <a:pt x="0" y="669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7" t="0" r="-1657" b="-908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80808" y="1833866"/>
            <a:ext cx="10722388" cy="7459987"/>
          </a:xfrm>
          <a:custGeom>
            <a:avLst/>
            <a:gdLst/>
            <a:ahLst/>
            <a:cxnLst/>
            <a:rect r="r" b="b" t="t" l="l"/>
            <a:pathLst>
              <a:path h="7459987" w="10722388">
                <a:moveTo>
                  <a:pt x="0" y="0"/>
                </a:moveTo>
                <a:lnTo>
                  <a:pt x="10722388" y="0"/>
                </a:lnTo>
                <a:lnTo>
                  <a:pt x="10722388" y="7459988"/>
                </a:lnTo>
                <a:lnTo>
                  <a:pt x="0" y="7459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55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3 (PYSPARK 1)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255754"/>
            <a:ext cx="7291253" cy="76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063">
                <a:solidFill>
                  <a:srgbClr val="2B2C30"/>
                </a:solidFill>
                <a:latin typeface="Public Sans"/>
              </a:rPr>
              <a:t>Creating a zip file containing input_data.csv and sparkapp.py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4954" y="8704127"/>
            <a:ext cx="7291253" cy="37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063">
                <a:solidFill>
                  <a:srgbClr val="2B2C30"/>
                </a:solidFill>
                <a:latin typeface="Public Sans"/>
              </a:rPr>
              <a:t>Spark App code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534860" y="1804032"/>
            <a:ext cx="13123030" cy="7664963"/>
          </a:xfrm>
          <a:custGeom>
            <a:avLst/>
            <a:gdLst/>
            <a:ahLst/>
            <a:cxnLst/>
            <a:rect r="r" b="b" t="t" l="l"/>
            <a:pathLst>
              <a:path h="7664963" w="13123030">
                <a:moveTo>
                  <a:pt x="0" y="0"/>
                </a:moveTo>
                <a:lnTo>
                  <a:pt x="13123030" y="0"/>
                </a:lnTo>
                <a:lnTo>
                  <a:pt x="13123030" y="7664964"/>
                </a:lnTo>
                <a:lnTo>
                  <a:pt x="0" y="766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3 (PYSPARK 1)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50748" y="9649971"/>
            <a:ext cx="7291253" cy="44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2463">
                <a:solidFill>
                  <a:srgbClr val="2B2C30"/>
                </a:solidFill>
                <a:latin typeface="Public Sans"/>
              </a:rPr>
              <a:t>Successfully submitting a spark job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74752" y="2050595"/>
            <a:ext cx="9216783" cy="4407213"/>
          </a:xfrm>
          <a:custGeom>
            <a:avLst/>
            <a:gdLst/>
            <a:ahLst/>
            <a:cxnLst/>
            <a:rect r="r" b="b" t="t" l="l"/>
            <a:pathLst>
              <a:path h="4407213" w="9216783">
                <a:moveTo>
                  <a:pt x="0" y="0"/>
                </a:moveTo>
                <a:lnTo>
                  <a:pt x="9216784" y="0"/>
                </a:lnTo>
                <a:lnTo>
                  <a:pt x="9216784" y="4407213"/>
                </a:lnTo>
                <a:lnTo>
                  <a:pt x="0" y="4407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4 (PYSPARK 2)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8" y="2194557"/>
            <a:ext cx="7846044" cy="345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4"/>
              </a:lnSpc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RDD, which stands for Resilient Distributed Dataset, is a fundamental data structure in Apache Spark. RDDs are used in Spark for several important reasons: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Distributed Data Processing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Fault Tolerance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In-Memory Storage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Data Transformation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Lazy Evaluation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Compatibility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Language Support: Multiple programming languages, including Scala, Java, and Python.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684" y="6400658"/>
            <a:ext cx="7846044" cy="93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4"/>
              </a:lnSpc>
            </a:pPr>
            <a:r>
              <a:rPr lang="en-US" sz="1663">
                <a:solidFill>
                  <a:srgbClr val="2B2C30"/>
                </a:solidFill>
                <a:latin typeface="Public Sans Bold"/>
              </a:rPr>
              <a:t>Transformations</a:t>
            </a:r>
            <a:r>
              <a:rPr lang="en-US" sz="1663">
                <a:solidFill>
                  <a:srgbClr val="2B2C30"/>
                </a:solidFill>
                <a:latin typeface="Public Sans"/>
              </a:rPr>
              <a:t> are operations that create a new RDD from an existing one. They are typically lazy, meaning they are not executed immediately but are evaluated when an action is called.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684" y="7490462"/>
            <a:ext cx="7846044" cy="93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4"/>
              </a:lnSpc>
            </a:pPr>
            <a:r>
              <a:rPr lang="en-US" sz="1663">
                <a:solidFill>
                  <a:srgbClr val="2B2C30"/>
                </a:solidFill>
                <a:latin typeface="Public Sans Bold"/>
              </a:rPr>
              <a:t>Actions </a:t>
            </a:r>
            <a:r>
              <a:rPr lang="en-US" sz="1663">
                <a:solidFill>
                  <a:srgbClr val="2B2C30"/>
                </a:solidFill>
                <a:latin typeface="Public Sans"/>
              </a:rPr>
              <a:t>are operations that trigger the execution of transformations and return a value or write data to an external system. They initiate the actual computation on the RDD.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3350" y="1947625"/>
            <a:ext cx="9836472" cy="6391750"/>
          </a:xfrm>
          <a:custGeom>
            <a:avLst/>
            <a:gdLst/>
            <a:ahLst/>
            <a:cxnLst/>
            <a:rect r="r" b="b" t="t" l="l"/>
            <a:pathLst>
              <a:path h="6391750" w="9836472">
                <a:moveTo>
                  <a:pt x="0" y="0"/>
                </a:moveTo>
                <a:lnTo>
                  <a:pt x="9836472" y="0"/>
                </a:lnTo>
                <a:lnTo>
                  <a:pt x="9836472" y="6391750"/>
                </a:lnTo>
                <a:lnTo>
                  <a:pt x="0" y="639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52" t="0" r="-492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6439" y="1947625"/>
            <a:ext cx="7479333" cy="6822266"/>
          </a:xfrm>
          <a:custGeom>
            <a:avLst/>
            <a:gdLst/>
            <a:ahLst/>
            <a:cxnLst/>
            <a:rect r="r" b="b" t="t" l="l"/>
            <a:pathLst>
              <a:path h="6822266" w="7479333">
                <a:moveTo>
                  <a:pt x="0" y="0"/>
                </a:moveTo>
                <a:lnTo>
                  <a:pt x="7479333" y="0"/>
                </a:lnTo>
                <a:lnTo>
                  <a:pt x="7479333" y="6822266"/>
                </a:lnTo>
                <a:lnTo>
                  <a:pt x="0" y="6822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55" t="0" r="-4369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4 (PYSPARK 2)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567975"/>
            <a:ext cx="7291253" cy="44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2463">
                <a:solidFill>
                  <a:srgbClr val="2B2C30"/>
                </a:solidFill>
                <a:latin typeface="Public Sans"/>
              </a:rPr>
              <a:t>Creating a spark object: rdd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6439" y="8940860"/>
            <a:ext cx="7291253" cy="44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2463">
                <a:solidFill>
                  <a:srgbClr val="2B2C30"/>
                </a:solidFill>
                <a:latin typeface="Public Sans"/>
              </a:rPr>
              <a:t>Defining schema for spark dataframe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1901065"/>
            <a:ext cx="8975464" cy="6743110"/>
          </a:xfrm>
          <a:custGeom>
            <a:avLst/>
            <a:gdLst/>
            <a:ahLst/>
            <a:cxnLst/>
            <a:rect r="r" b="b" t="t" l="l"/>
            <a:pathLst>
              <a:path h="6743110" w="8975464">
                <a:moveTo>
                  <a:pt x="0" y="0"/>
                </a:moveTo>
                <a:lnTo>
                  <a:pt x="8975464" y="0"/>
                </a:lnTo>
                <a:lnTo>
                  <a:pt x="8975464" y="6743110"/>
                </a:lnTo>
                <a:lnTo>
                  <a:pt x="0" y="674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23" t="0" r="-1837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38027" y="1901065"/>
            <a:ext cx="8757603" cy="6826335"/>
          </a:xfrm>
          <a:custGeom>
            <a:avLst/>
            <a:gdLst/>
            <a:ahLst/>
            <a:cxnLst/>
            <a:rect r="r" b="b" t="t" l="l"/>
            <a:pathLst>
              <a:path h="6826335" w="8757603">
                <a:moveTo>
                  <a:pt x="0" y="0"/>
                </a:moveTo>
                <a:lnTo>
                  <a:pt x="8757603" y="0"/>
                </a:lnTo>
                <a:lnTo>
                  <a:pt x="8757603" y="6826335"/>
                </a:lnTo>
                <a:lnTo>
                  <a:pt x="0" y="682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0" t="0" r="-2222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4 (PYSPARK 2)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809215"/>
            <a:ext cx="7291253" cy="44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2463">
                <a:solidFill>
                  <a:srgbClr val="2B2C30"/>
                </a:solidFill>
                <a:latin typeface="Public Sans"/>
              </a:rPr>
              <a:t>creating a sql table using spark sql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6439" y="8940860"/>
            <a:ext cx="7291253" cy="44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2463">
                <a:solidFill>
                  <a:srgbClr val="2B2C30"/>
                </a:solidFill>
                <a:latin typeface="Public Sans"/>
              </a:rPr>
              <a:t>filtering data using sql queries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60535" y="1934270"/>
            <a:ext cx="6216981" cy="6820907"/>
          </a:xfrm>
          <a:custGeom>
            <a:avLst/>
            <a:gdLst/>
            <a:ahLst/>
            <a:cxnLst/>
            <a:rect r="r" b="b" t="t" l="l"/>
            <a:pathLst>
              <a:path h="6820907" w="6216981">
                <a:moveTo>
                  <a:pt x="0" y="0"/>
                </a:moveTo>
                <a:lnTo>
                  <a:pt x="6216981" y="0"/>
                </a:lnTo>
                <a:lnTo>
                  <a:pt x="6216981" y="6820908"/>
                </a:lnTo>
                <a:lnTo>
                  <a:pt x="0" y="6820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19" t="0" r="-7233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4 (PYSPARK 2)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399" y="8809215"/>
            <a:ext cx="7291253" cy="44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2463">
                <a:solidFill>
                  <a:srgbClr val="2B2C30"/>
                </a:solidFill>
                <a:latin typeface="Public Sans"/>
              </a:rPr>
              <a:t>using map function to map values to a new rdd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6439" y="8940860"/>
            <a:ext cx="7291253" cy="44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2463">
                <a:solidFill>
                  <a:srgbClr val="2B2C30"/>
                </a:solidFill>
                <a:latin typeface="Public Sans"/>
              </a:rPr>
              <a:t>filtering data using sql queries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50974" y="2332416"/>
            <a:ext cx="16408332" cy="208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WEEK 5 - AGENDA(CUSTOM IDA)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06871" y="1991705"/>
            <a:ext cx="16230600" cy="330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5073" indent="-387536" lvl="1">
              <a:lnSpc>
                <a:spcPts val="6713"/>
              </a:lnSpc>
              <a:buFont typeface="Arial"/>
              <a:buChar char="•"/>
            </a:pPr>
            <a:r>
              <a:rPr lang="en-US" sz="3589">
                <a:solidFill>
                  <a:srgbClr val="2B2C30"/>
                </a:solidFill>
                <a:latin typeface="Public Sans"/>
              </a:rPr>
              <a:t>Day 1 - Python</a:t>
            </a:r>
          </a:p>
          <a:p>
            <a:pPr marL="775073" indent="-387536" lvl="1">
              <a:lnSpc>
                <a:spcPts val="6713"/>
              </a:lnSpc>
              <a:buFont typeface="Arial"/>
              <a:buChar char="•"/>
            </a:pPr>
            <a:r>
              <a:rPr lang="en-US" sz="3589">
                <a:solidFill>
                  <a:srgbClr val="2B2C30"/>
                </a:solidFill>
                <a:latin typeface="Public Sans"/>
              </a:rPr>
              <a:t>Day 2 - Python</a:t>
            </a:r>
          </a:p>
          <a:p>
            <a:pPr marL="775073" indent="-387536" lvl="1">
              <a:lnSpc>
                <a:spcPts val="6713"/>
              </a:lnSpc>
              <a:buFont typeface="Arial"/>
              <a:buChar char="•"/>
            </a:pPr>
            <a:r>
              <a:rPr lang="en-US" sz="3589">
                <a:solidFill>
                  <a:srgbClr val="2B2C30"/>
                </a:solidFill>
                <a:latin typeface="Public Sans"/>
              </a:rPr>
              <a:t>Day 3 - PySpark  1</a:t>
            </a:r>
          </a:p>
          <a:p>
            <a:pPr marL="775073" indent="-387536" lvl="1">
              <a:lnSpc>
                <a:spcPts val="6713"/>
              </a:lnSpc>
              <a:buFont typeface="Arial"/>
              <a:buChar char="•"/>
            </a:pPr>
            <a:r>
              <a:rPr lang="en-US" sz="3589">
                <a:solidFill>
                  <a:srgbClr val="2B2C30"/>
                </a:solidFill>
                <a:latin typeface="Public Sans"/>
              </a:rPr>
              <a:t>Day 4 - PySpark 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1 (PYTHON 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8" y="2185032"/>
            <a:ext cx="9489411" cy="614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-&gt; Args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-Dont know how many args we need to add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-* appear before the parameter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- Function-&gt; Its a behavior</a:t>
            </a:r>
          </a:p>
          <a:p>
            <a:pPr>
              <a:lnSpc>
                <a:spcPts val="2916"/>
              </a:lnSpc>
            </a:pP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def my_func(*products):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 print("The costly product in the collection is: "+products[3]")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my_fuction("k","m","f","g","s")</a:t>
            </a:r>
          </a:p>
          <a:p>
            <a:pPr>
              <a:lnSpc>
                <a:spcPts val="2916"/>
              </a:lnSpc>
            </a:pP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--&gt; kwargs - keyword arguments (key, value)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- when number of kwargs is not known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-** appear before the parameter</a:t>
            </a:r>
          </a:p>
          <a:p>
            <a:pPr>
              <a:lnSpc>
                <a:spcPts val="2916"/>
              </a:lnSpc>
            </a:pP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def my_func(**product):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 print("The hardware product name is: "+product["productname"])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my_func(productname="Mouse", brandname="Logitech")</a:t>
            </a:r>
          </a:p>
          <a:p>
            <a:pPr>
              <a:lnSpc>
                <a:spcPts val="291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1 (PYTHON 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8" y="2185032"/>
            <a:ext cx="9489411" cy="614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Keyword and positional parameters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 - keyword-only argument 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1. Parameter names are used to pass the arg during function call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2. order of the parameters can be changed while passing the info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3. function_name(parameterName ="value")</a:t>
            </a:r>
          </a:p>
          <a:p>
            <a:pPr>
              <a:lnSpc>
                <a:spcPts val="2916"/>
              </a:lnSpc>
            </a:pP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def nameAge(name,age):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 print("Hi, I am", name)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 print("my age is", age)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#following the order of arguments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nameAge(name="Gyanesh", age= 31)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#changing the order of the arguments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nameAge(age= 35, name="Gyan")</a:t>
            </a:r>
          </a:p>
          <a:p>
            <a:pPr>
              <a:lnSpc>
                <a:spcPts val="2916"/>
              </a:lnSpc>
            </a:pPr>
          </a:p>
          <a:p>
            <a:pPr>
              <a:lnSpc>
                <a:spcPts val="2916"/>
              </a:lnSpc>
            </a:pP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 </a:t>
            </a:r>
          </a:p>
          <a:p>
            <a:pPr>
              <a:lnSpc>
                <a:spcPts val="291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436451" y="3791038"/>
            <a:ext cx="9489411" cy="542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- Positional-only arguments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 1. we need to maintain the order of the passing args. the args should be defined while passing parameter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 2. order must not be changed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 3. function_name(value1, value2)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#Positional parameter demo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def nameAge(nvame, age):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 print("Hi, I am", name)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 print("my age is", age)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print("case-1")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nameAge("john",20)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print("case-2")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nameAge(20, "john")</a:t>
            </a:r>
          </a:p>
          <a:p>
            <a:pPr>
              <a:lnSpc>
                <a:spcPts val="2916"/>
              </a:lnSpc>
            </a:pPr>
          </a:p>
          <a:p>
            <a:pPr>
              <a:lnSpc>
                <a:spcPts val="291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181157" y="5710241"/>
            <a:ext cx="6856174" cy="390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2339">
                <a:solidFill>
                  <a:srgbClr val="2B2C30"/>
                </a:solidFill>
                <a:latin typeface="Public Sans"/>
              </a:rPr>
              <a:t>def minus(firstnum, secondnum):</a:t>
            </a:r>
          </a:p>
          <a:p>
            <a:pPr>
              <a:lnSpc>
                <a:spcPts val="3509"/>
              </a:lnSpc>
            </a:pPr>
            <a:r>
              <a:rPr lang="en-US" sz="2339">
                <a:solidFill>
                  <a:srgbClr val="2B2C30"/>
                </a:solidFill>
                <a:latin typeface="Public Sans"/>
              </a:rPr>
              <a:t>       return firstnum-secondnum</a:t>
            </a:r>
          </a:p>
          <a:p>
            <a:pPr>
              <a:lnSpc>
                <a:spcPts val="3509"/>
              </a:lnSpc>
            </a:pPr>
            <a:r>
              <a:rPr lang="en-US" sz="2339">
                <a:solidFill>
                  <a:srgbClr val="2B2C30"/>
                </a:solidFill>
                <a:latin typeface="Public Sans"/>
              </a:rPr>
              <a:t>firstnum, secondnum = 20,11</a:t>
            </a:r>
          </a:p>
          <a:p>
            <a:pPr>
              <a:lnSpc>
                <a:spcPts val="3509"/>
              </a:lnSpc>
            </a:pPr>
            <a:r>
              <a:rPr lang="en-US" sz="2339">
                <a:solidFill>
                  <a:srgbClr val="2B2C30"/>
                </a:solidFill>
                <a:latin typeface="Public Sans"/>
              </a:rPr>
              <a:t>result1 = minus(firstnum, secondnum)</a:t>
            </a:r>
          </a:p>
          <a:p>
            <a:pPr>
              <a:lnSpc>
                <a:spcPts val="3509"/>
              </a:lnSpc>
            </a:pPr>
            <a:r>
              <a:rPr lang="en-US" sz="2339">
                <a:solidFill>
                  <a:srgbClr val="2B2C30"/>
                </a:solidFill>
                <a:latin typeface="Public Sans"/>
              </a:rPr>
              <a:t>print("used positional args",reult1)</a:t>
            </a:r>
          </a:p>
          <a:p>
            <a:pPr>
              <a:lnSpc>
                <a:spcPts val="3509"/>
              </a:lnSpc>
            </a:pPr>
            <a:r>
              <a:rPr lang="en-US" sz="2339">
                <a:solidFill>
                  <a:srgbClr val="2B2C30"/>
                </a:solidFill>
                <a:latin typeface="Public Sans"/>
              </a:rPr>
              <a:t>result2 = minus(secondnum, firstnum)</a:t>
            </a:r>
          </a:p>
          <a:p>
            <a:pPr>
              <a:lnSpc>
                <a:spcPts val="3509"/>
              </a:lnSpc>
            </a:pPr>
            <a:r>
              <a:rPr lang="en-US" sz="2339">
                <a:solidFill>
                  <a:srgbClr val="2B2C30"/>
                </a:solidFill>
                <a:latin typeface="Public Sans"/>
              </a:rPr>
              <a:t>print("used positional args",reult2)</a:t>
            </a:r>
          </a:p>
          <a:p>
            <a:pPr>
              <a:lnSpc>
                <a:spcPts val="3509"/>
              </a:lnSpc>
            </a:pPr>
          </a:p>
          <a:p>
            <a:pPr>
              <a:lnSpc>
                <a:spcPts val="350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0958" y="6245368"/>
            <a:ext cx="6701828" cy="4041632"/>
          </a:xfrm>
          <a:custGeom>
            <a:avLst/>
            <a:gdLst/>
            <a:ahLst/>
            <a:cxnLst/>
            <a:rect r="r" b="b" t="t" l="l"/>
            <a:pathLst>
              <a:path h="4041632" w="6701828">
                <a:moveTo>
                  <a:pt x="0" y="0"/>
                </a:moveTo>
                <a:lnTo>
                  <a:pt x="6701828" y="0"/>
                </a:lnTo>
                <a:lnTo>
                  <a:pt x="6701828" y="4041632"/>
                </a:lnTo>
                <a:lnTo>
                  <a:pt x="0" y="4041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97450" y="3556860"/>
            <a:ext cx="12460259" cy="6730140"/>
          </a:xfrm>
          <a:custGeom>
            <a:avLst/>
            <a:gdLst/>
            <a:ahLst/>
            <a:cxnLst/>
            <a:rect r="r" b="b" t="t" l="l"/>
            <a:pathLst>
              <a:path h="6730140" w="12460259">
                <a:moveTo>
                  <a:pt x="0" y="0"/>
                </a:moveTo>
                <a:lnTo>
                  <a:pt x="12460259" y="0"/>
                </a:lnTo>
                <a:lnTo>
                  <a:pt x="12460259" y="6730140"/>
                </a:lnTo>
                <a:lnTo>
                  <a:pt x="0" y="6730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1 (PYTHON 1)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8" y="2185032"/>
            <a:ext cx="9489411" cy="252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Lambda Function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- A lambda function is a small anonymous function.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- A lambda function can take any number of arguments, but can only have one expression.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Syntax</a:t>
            </a:r>
          </a:p>
          <a:p>
            <a:pPr>
              <a:lnSpc>
                <a:spcPts val="2916"/>
              </a:lnSpc>
            </a:pPr>
            <a:r>
              <a:rPr lang="en-US" sz="1944">
                <a:solidFill>
                  <a:srgbClr val="2B2C30"/>
                </a:solidFill>
                <a:latin typeface="Public Sans"/>
              </a:rPr>
              <a:t>•lambda arguments : expression</a:t>
            </a:r>
          </a:p>
          <a:p>
            <a:pPr>
              <a:lnSpc>
                <a:spcPts val="291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1804032"/>
            <a:ext cx="10282347" cy="5607796"/>
          </a:xfrm>
          <a:custGeom>
            <a:avLst/>
            <a:gdLst/>
            <a:ahLst/>
            <a:cxnLst/>
            <a:rect r="r" b="b" t="t" l="l"/>
            <a:pathLst>
              <a:path h="5607796" w="10282347">
                <a:moveTo>
                  <a:pt x="0" y="0"/>
                </a:moveTo>
                <a:lnTo>
                  <a:pt x="10282347" y="0"/>
                </a:lnTo>
                <a:lnTo>
                  <a:pt x="10282347" y="5607796"/>
                </a:lnTo>
                <a:lnTo>
                  <a:pt x="0" y="5607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41818" y="1755999"/>
            <a:ext cx="8546182" cy="5276679"/>
          </a:xfrm>
          <a:custGeom>
            <a:avLst/>
            <a:gdLst/>
            <a:ahLst/>
            <a:cxnLst/>
            <a:rect r="r" b="b" t="t" l="l"/>
            <a:pathLst>
              <a:path h="5276679" w="8546182">
                <a:moveTo>
                  <a:pt x="0" y="0"/>
                </a:moveTo>
                <a:lnTo>
                  <a:pt x="8546182" y="0"/>
                </a:lnTo>
                <a:lnTo>
                  <a:pt x="8546182" y="5276679"/>
                </a:lnTo>
                <a:lnTo>
                  <a:pt x="0" y="5276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12327" y="6347902"/>
            <a:ext cx="7458983" cy="3939098"/>
          </a:xfrm>
          <a:custGeom>
            <a:avLst/>
            <a:gdLst/>
            <a:ahLst/>
            <a:cxnLst/>
            <a:rect r="r" b="b" t="t" l="l"/>
            <a:pathLst>
              <a:path h="3939098" w="7458983">
                <a:moveTo>
                  <a:pt x="0" y="0"/>
                </a:moveTo>
                <a:lnTo>
                  <a:pt x="7458983" y="0"/>
                </a:lnTo>
                <a:lnTo>
                  <a:pt x="7458983" y="3939098"/>
                </a:lnTo>
                <a:lnTo>
                  <a:pt x="0" y="3939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3847" b="-5535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1 (PYTHON 1)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1944211"/>
            <a:ext cx="12626020" cy="6398578"/>
          </a:xfrm>
          <a:custGeom>
            <a:avLst/>
            <a:gdLst/>
            <a:ahLst/>
            <a:cxnLst/>
            <a:rect r="r" b="b" t="t" l="l"/>
            <a:pathLst>
              <a:path h="6398578" w="12626020">
                <a:moveTo>
                  <a:pt x="0" y="0"/>
                </a:moveTo>
                <a:lnTo>
                  <a:pt x="12626020" y="0"/>
                </a:lnTo>
                <a:lnTo>
                  <a:pt x="12626020" y="6398578"/>
                </a:lnTo>
                <a:lnTo>
                  <a:pt x="0" y="6398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48640" y="4132227"/>
            <a:ext cx="8739360" cy="6154773"/>
          </a:xfrm>
          <a:custGeom>
            <a:avLst/>
            <a:gdLst/>
            <a:ahLst/>
            <a:cxnLst/>
            <a:rect r="r" b="b" t="t" l="l"/>
            <a:pathLst>
              <a:path h="6154773" w="8739360">
                <a:moveTo>
                  <a:pt x="0" y="0"/>
                </a:moveTo>
                <a:lnTo>
                  <a:pt x="8739360" y="0"/>
                </a:lnTo>
                <a:lnTo>
                  <a:pt x="8739360" y="6154773"/>
                </a:lnTo>
                <a:lnTo>
                  <a:pt x="0" y="6154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27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2 (PYTHON 2)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244" y="1985878"/>
            <a:ext cx="8996756" cy="6315244"/>
          </a:xfrm>
          <a:custGeom>
            <a:avLst/>
            <a:gdLst/>
            <a:ahLst/>
            <a:cxnLst/>
            <a:rect r="r" b="b" t="t" l="l"/>
            <a:pathLst>
              <a:path h="6315244" w="8996756">
                <a:moveTo>
                  <a:pt x="0" y="0"/>
                </a:moveTo>
                <a:lnTo>
                  <a:pt x="8996756" y="0"/>
                </a:lnTo>
                <a:lnTo>
                  <a:pt x="8996756" y="6315244"/>
                </a:lnTo>
                <a:lnTo>
                  <a:pt x="0" y="6315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070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23531" y="2251707"/>
            <a:ext cx="8577325" cy="6735258"/>
          </a:xfrm>
          <a:custGeom>
            <a:avLst/>
            <a:gdLst/>
            <a:ahLst/>
            <a:cxnLst/>
            <a:rect r="r" b="b" t="t" l="l"/>
            <a:pathLst>
              <a:path h="6735258" w="8577325">
                <a:moveTo>
                  <a:pt x="0" y="0"/>
                </a:moveTo>
                <a:lnTo>
                  <a:pt x="8577325" y="0"/>
                </a:lnTo>
                <a:lnTo>
                  <a:pt x="8577325" y="6735258"/>
                </a:lnTo>
                <a:lnTo>
                  <a:pt x="0" y="6735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11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2 (PYTHON 2)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90455" y="2866160"/>
            <a:ext cx="11697545" cy="6816823"/>
          </a:xfrm>
          <a:custGeom>
            <a:avLst/>
            <a:gdLst/>
            <a:ahLst/>
            <a:cxnLst/>
            <a:rect r="r" b="b" t="t" l="l"/>
            <a:pathLst>
              <a:path h="6816823" w="11697545">
                <a:moveTo>
                  <a:pt x="0" y="0"/>
                </a:moveTo>
                <a:lnTo>
                  <a:pt x="11697545" y="0"/>
                </a:lnTo>
                <a:lnTo>
                  <a:pt x="11697545" y="6816823"/>
                </a:lnTo>
                <a:lnTo>
                  <a:pt x="0" y="6816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60288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DAY – 3 (PYSPARK 1)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8" y="2194557"/>
            <a:ext cx="7291253" cy="408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4"/>
              </a:lnSpc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PySpark is an open-source, distributed computing framework for big data processing that is built on top of the Apache Spark project. It provides a Python API for interacting with Spark</a:t>
            </a:r>
          </a:p>
          <a:p>
            <a:pPr>
              <a:lnSpc>
                <a:spcPts val="2494"/>
              </a:lnSpc>
            </a:pPr>
          </a:p>
          <a:p>
            <a:pPr>
              <a:lnSpc>
                <a:spcPts val="2494"/>
              </a:lnSpc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key features and components of PySpark: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Distributed Data Processing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Resilient Distributed Datasets (RDDs)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DataFrame API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Machine Learning Library (MLlib)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Structured Streaming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Integration with Other Data Sources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Interactive Shell</a:t>
            </a:r>
          </a:p>
          <a:p>
            <a:pPr marL="359046" indent="-179523" lvl="1">
              <a:lnSpc>
                <a:spcPts val="2494"/>
              </a:lnSpc>
              <a:buFont typeface="Arial"/>
              <a:buChar char="•"/>
            </a:pPr>
            <a:r>
              <a:rPr lang="en-US" sz="1663">
                <a:solidFill>
                  <a:srgbClr val="2B2C30"/>
                </a:solidFill>
                <a:latin typeface="Public Sans"/>
              </a:rPr>
              <a:t>Ease of Use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96375" y="9749658"/>
            <a:ext cx="7291253" cy="37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063">
                <a:solidFill>
                  <a:srgbClr val="2B2C30"/>
                </a:solidFill>
                <a:latin typeface="Public Sans"/>
              </a:rPr>
              <a:t>Starting a spark 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DAFtK6iK-EI</dc:identifier>
  <dcterms:modified xsi:type="dcterms:W3CDTF">2011-08-01T06:04:30Z</dcterms:modified>
  <cp:revision>1</cp:revision>
  <dc:title>JOURNEY PPT</dc:title>
</cp:coreProperties>
</file>